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82" r:id="rId4"/>
    <p:sldId id="259" r:id="rId5"/>
    <p:sldId id="277" r:id="rId6"/>
    <p:sldId id="302" r:id="rId7"/>
    <p:sldId id="283" r:id="rId8"/>
    <p:sldId id="261" r:id="rId9"/>
    <p:sldId id="301" r:id="rId10"/>
    <p:sldId id="279" r:id="rId11"/>
    <p:sldId id="303" r:id="rId12"/>
    <p:sldId id="292" r:id="rId13"/>
    <p:sldId id="299" r:id="rId14"/>
    <p:sldId id="280" r:id="rId15"/>
    <p:sldId id="293" r:id="rId16"/>
    <p:sldId id="294" r:id="rId17"/>
    <p:sldId id="291" r:id="rId18"/>
    <p:sldId id="290" r:id="rId19"/>
    <p:sldId id="295" r:id="rId20"/>
    <p:sldId id="296" r:id="rId21"/>
    <p:sldId id="266" r:id="rId22"/>
    <p:sldId id="305" r:id="rId23"/>
    <p:sldId id="285" r:id="rId24"/>
    <p:sldId id="297" r:id="rId25"/>
    <p:sldId id="304" r:id="rId26"/>
    <p:sldId id="300" r:id="rId27"/>
    <p:sldId id="26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3A97D-4AB7-D541-B3C2-151A9E5850ED}" v="67" dt="2019-04-24T09:23:10.922"/>
    <p1510:client id="{DFB9CFD7-86DB-4056-374A-650C456032DC}" v="10" dt="2019-04-23T22:27:00.993"/>
    <p1510:client id="{5A9D9933-A11B-49FC-B3AF-292762A3E652}" v="529" dt="2019-04-24T09:48:28.457"/>
    <p1510:client id="{85EA99D9-106F-4FB9-8ACC-7826A6509C22}" v="360" dt="2019-04-24T11:19:24.012"/>
    <p1510:client id="{E374AEB8-6ECF-0541-4C4F-547597F220EE}" v="2" dt="2019-04-23T20:10:47.784"/>
    <p1510:client id="{28951D6C-4AC2-4C44-B5AA-7121023DFE4A}" v="1338" dt="2019-04-24T13:15:35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0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3AB8729-33CB-43DF-A28A-5EA3008A8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5CFE45-2AB2-4DCF-923F-DF6E03C6F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0E4AE-0A06-44A4-B2E3-64FFC6E20114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6817AA-8DEE-405A-9C50-F44817AB96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A98FF7-2BB1-45D5-8FF2-212273CFE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4D06-2884-4273-BC87-68392E71CD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359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CEE6-CFA9-4906-8C9C-229E3A434C2A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A6D2A-3B8F-4654-A4DA-C191208EB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1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12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284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85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5767" y="609653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5FDF-C2A1-4E13-834B-240A48F4C8E2}" type="datetime1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FE76-E9EF-4FA4-8259-2035E8A484EE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14FD-EA2C-4985-9B91-E1F3F923D303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2ED-4B43-490E-82C4-A428BCCDDB6F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33CD-F65A-4B2B-B52B-F989E00A873D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CF9E-2F98-4B6B-B587-3B06D5C6DF80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2A2C-B758-4B4E-84E0-EF216FCCC140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4EAA-2A62-4D24-91C0-15EECF63BD2C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>
            <a:lvl1pPr>
              <a:defRPr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374900"/>
            <a:ext cx="8534400" cy="3615267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0F8C-F601-4892-AF4B-E9977302EF1C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7D0B-E5CB-4BC1-9E2C-3CF2D3D7C9B6}" type="datetime1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EA79-D570-45F0-A394-B44CADD0D821}" type="datetime1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6D9-A924-4DCF-BCD5-AB7246FD4A4B}" type="datetime1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9F95-58E9-42C5-9FDC-27FA05AC7CE1}" type="datetime1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CA13-59D0-4894-B860-C6A77ACCA68E}" type="datetime1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78F4-73D5-4889-933E-EEAEAD221FB5}" type="datetime1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1A1D00-3038-4DA3-8A71-A15C745BC00B}" type="datetime1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7" Type="http://schemas.openxmlformats.org/officeDocument/2006/relationships/image" Target="../media/image27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7.mp3"/><Relationship Id="rId7" Type="http://schemas.openxmlformats.org/officeDocument/2006/relationships/image" Target="../media/image2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p3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8AA63-058D-47D9-BEEA-CB995C0F6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err="1"/>
              <a:t>SuperPlatformer</a:t>
            </a:r>
            <a:endParaRPr lang="fr-FR" cap="non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E6A780-3B99-4DC2-9680-DEAC35FB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64904" cy="194733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Aurélien VISENTIN</a:t>
            </a:r>
          </a:p>
          <a:p>
            <a:r>
              <a:rPr lang="fr-FR">
                <a:solidFill>
                  <a:schemeClr val="bg1"/>
                </a:solidFill>
              </a:rPr>
              <a:t>Cloé ESCUDIER</a:t>
            </a:r>
          </a:p>
          <a:p>
            <a:r>
              <a:rPr lang="fr-FR" err="1">
                <a:solidFill>
                  <a:schemeClr val="bg1"/>
                </a:solidFill>
              </a:rPr>
              <a:t>Heiko</a:t>
            </a:r>
            <a:r>
              <a:rPr lang="fr-FR">
                <a:solidFill>
                  <a:schemeClr val="bg1"/>
                </a:solidFill>
              </a:rPr>
              <a:t> CARLIER</a:t>
            </a:r>
          </a:p>
          <a:p>
            <a:r>
              <a:rPr lang="fr-FR">
                <a:solidFill>
                  <a:schemeClr val="bg1"/>
                </a:solidFill>
              </a:rPr>
              <a:t>Corentin PION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87F33-CAD9-428C-BFAD-B2503A65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9B4563-AEE1-418C-90B6-2FFA3AB5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306" y="1906833"/>
            <a:ext cx="6698265" cy="33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44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88FC9-A4D6-4037-83C5-993D9645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7546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7000"/>
              <a:t>Graphismes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2E878C-E27B-4754-96E6-3C46E4FA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A001C87-98C7-40FA-968B-B64DC63B7DEF}"/>
              </a:ext>
            </a:extLst>
          </p:cNvPr>
          <p:cNvGrpSpPr/>
          <p:nvPr/>
        </p:nvGrpSpPr>
        <p:grpSpPr>
          <a:xfrm>
            <a:off x="700838" y="8345971"/>
            <a:ext cx="3220200" cy="1881651"/>
            <a:chOff x="0" y="0"/>
            <a:chExt cx="3220200" cy="188197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4068040-F964-472D-ACA0-2B7F0D1CC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5" t="35385" r="36044" b="36044"/>
            <a:stretch/>
          </p:blipFill>
          <p:spPr bwMode="auto">
            <a:xfrm>
              <a:off x="0" y="0"/>
              <a:ext cx="1543685" cy="1543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995F984D-170B-4E6A-87B1-07D674FBB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57" t="35856" r="36211" b="35979"/>
            <a:stretch/>
          </p:blipFill>
          <p:spPr bwMode="auto">
            <a:xfrm>
              <a:off x="1712710" y="23812"/>
              <a:ext cx="1507490" cy="1519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F22B06AD-991D-4A0D-9AFB-C165F30EA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00" y="1543361"/>
              <a:ext cx="3048000" cy="338612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Les blocs de terre et d’herbe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B3D37D95-9CCF-462C-9556-5DD1AE64F327}"/>
              </a:ext>
            </a:extLst>
          </p:cNvPr>
          <p:cNvSpPr txBox="1"/>
          <p:nvPr/>
        </p:nvSpPr>
        <p:spPr>
          <a:xfrm>
            <a:off x="5359890" y="9909555"/>
            <a:ext cx="136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Boule de feu</a:t>
            </a:r>
            <a:endParaRPr lang="fr-FR" sz="16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BF98702-5A80-447F-8A98-5FB2D3B02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2" t="34256" r="40861" b="24913"/>
          <a:stretch/>
        </p:blipFill>
        <p:spPr>
          <a:xfrm>
            <a:off x="8247090" y="8048345"/>
            <a:ext cx="1209156" cy="1822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769FCAD-FD63-4A8B-BCD3-0280CACD0BCC}"/>
              </a:ext>
            </a:extLst>
          </p:cNvPr>
          <p:cNvSpPr txBox="1"/>
          <p:nvPr/>
        </p:nvSpPr>
        <p:spPr>
          <a:xfrm>
            <a:off x="8052764" y="9889068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Fragment de portail</a:t>
            </a:r>
            <a:endParaRPr lang="fr-FR" sz="16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75B57C-04E0-4AC9-A161-1A6F5B54E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809" y="7272869"/>
            <a:ext cx="2308410" cy="261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7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BD7E6-5973-4212-B05D-167E067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4000" b="1" err="1">
                <a:latin typeface="Arial" panose="020B0604020202020204" pitchFamily="34" charset="0"/>
                <a:cs typeface="Arial" panose="020B0604020202020204" pitchFamily="34" charset="0"/>
              </a:rPr>
              <a:t>Sprites</a:t>
            </a:r>
            <a:endParaRPr lang="fr-FR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32E75D-FD77-4B9E-8B10-B303AE8D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2578795-C496-4206-936A-2EB06DAA274A}"/>
              </a:ext>
            </a:extLst>
          </p:cNvPr>
          <p:cNvGrpSpPr/>
          <p:nvPr/>
        </p:nvGrpSpPr>
        <p:grpSpPr>
          <a:xfrm>
            <a:off x="700838" y="3019229"/>
            <a:ext cx="3220200" cy="1881651"/>
            <a:chOff x="0" y="0"/>
            <a:chExt cx="3220200" cy="188197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89A32A7A-2460-490E-A477-41659F17D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85" t="35385" r="36044" b="36044"/>
            <a:stretch/>
          </p:blipFill>
          <p:spPr bwMode="auto">
            <a:xfrm>
              <a:off x="0" y="0"/>
              <a:ext cx="1543685" cy="15436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2FAF2CA-34C0-4F16-A35A-13DB8F3DE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57" t="35856" r="36211" b="35979"/>
            <a:stretch/>
          </p:blipFill>
          <p:spPr bwMode="auto">
            <a:xfrm>
              <a:off x="1712710" y="23812"/>
              <a:ext cx="1507490" cy="15195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Zone de texte 2">
              <a:extLst>
                <a:ext uri="{FF2B5EF4-FFF2-40B4-BE49-F238E27FC236}">
                  <a16:creationId xmlns:a16="http://schemas.microsoft.com/office/drawing/2014/main" id="{15D51719-4E83-43F9-A68F-C0022E2FAD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00" y="1543361"/>
              <a:ext cx="3048000" cy="338612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Les blocs de terre et d’herbe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363CBD1-ADAE-467F-B0DA-68AB3CA56EBF}"/>
              </a:ext>
            </a:extLst>
          </p:cNvPr>
          <p:cNvSpPr txBox="1"/>
          <p:nvPr/>
        </p:nvSpPr>
        <p:spPr>
          <a:xfrm>
            <a:off x="5359890" y="4582813"/>
            <a:ext cx="136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Boule de feu</a:t>
            </a:r>
            <a:endParaRPr lang="fr-FR" sz="16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11624F5-0E1D-4889-AC59-395B27DE44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42" t="34256" r="40861" b="24913"/>
          <a:stretch/>
        </p:blipFill>
        <p:spPr>
          <a:xfrm>
            <a:off x="8247090" y="2721603"/>
            <a:ext cx="1209156" cy="1822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84787C7-5ABD-40C9-BE96-DD1B9DA2F1CD}"/>
              </a:ext>
            </a:extLst>
          </p:cNvPr>
          <p:cNvSpPr txBox="1"/>
          <p:nvPr/>
        </p:nvSpPr>
        <p:spPr>
          <a:xfrm>
            <a:off x="8052764" y="4562326"/>
            <a:ext cx="186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Fragment de portail</a:t>
            </a:r>
            <a:endParaRPr lang="fr-FR" sz="160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AAD2C6D-83E5-48B2-9732-BB5BC7003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6809" y="1946127"/>
            <a:ext cx="2308410" cy="261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605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8" name="Straight Connector 70">
            <a:extLst>
              <a:ext uri="{FF2B5EF4-FFF2-40B4-BE49-F238E27FC236}">
                <a16:creationId xmlns:a16="http://schemas.microsoft.com/office/drawing/2014/main" id="{330A6C9C-63D1-4992-B760-435EF6A27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D472CD18-D7D2-4DD8-87FB-A7A564C5C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74">
            <a:extLst>
              <a:ext uri="{FF2B5EF4-FFF2-40B4-BE49-F238E27FC236}">
                <a16:creationId xmlns:a16="http://schemas.microsoft.com/office/drawing/2014/main" id="{8FEA8D90-CEC1-4C99-B9B2-A923F53BD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76">
            <a:extLst>
              <a:ext uri="{FF2B5EF4-FFF2-40B4-BE49-F238E27FC236}">
                <a16:creationId xmlns:a16="http://schemas.microsoft.com/office/drawing/2014/main" id="{CDFE5E72-3155-4571-899B-68E964BE4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78">
            <a:extLst>
              <a:ext uri="{FF2B5EF4-FFF2-40B4-BE49-F238E27FC236}">
                <a16:creationId xmlns:a16="http://schemas.microsoft.com/office/drawing/2014/main" id="{2F73A57D-E499-4073-A0F1-3F9A0086A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033" name="Rectangle 80">
            <a:extLst>
              <a:ext uri="{FF2B5EF4-FFF2-40B4-BE49-F238E27FC236}">
                <a16:creationId xmlns:a16="http://schemas.microsoft.com/office/drawing/2014/main" id="{D0E0D055-82B3-47E5-A421-C439E9F2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A38360-845A-4A42-8D85-0DDE43F9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800" b="1"/>
              <a:t>Les Personnages</a:t>
            </a:r>
            <a:endParaRPr lang="fr-FR" sz="4800" b="1" cap="all"/>
          </a:p>
        </p:txBody>
      </p:sp>
      <p:sp>
        <p:nvSpPr>
          <p:cNvPr id="1034" name="Snip Diagonal Corner Rectangle 12">
            <a:extLst>
              <a:ext uri="{FF2B5EF4-FFF2-40B4-BE49-F238E27FC236}">
                <a16:creationId xmlns:a16="http://schemas.microsoft.com/office/drawing/2014/main" id="{2CAC8A53-A07F-4647-B003-51A924F3F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2995535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.discordapp.com/attachments/522742940364308483/570176528999251968/12_avant_saut.png">
            <a:extLst>
              <a:ext uri="{FF2B5EF4-FFF2-40B4-BE49-F238E27FC236}">
                <a16:creationId xmlns:a16="http://schemas.microsoft.com/office/drawing/2014/main" id="{EB327789-39C2-4C73-847B-28BF68287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8" r="50000" b="43958"/>
          <a:stretch/>
        </p:blipFill>
        <p:spPr bwMode="auto">
          <a:xfrm>
            <a:off x="1402231" y="1004553"/>
            <a:ext cx="1535574" cy="29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Snip Diagonal Corner Rectangle 27">
            <a:extLst>
              <a:ext uri="{FF2B5EF4-FFF2-40B4-BE49-F238E27FC236}">
                <a16:creationId xmlns:a16="http://schemas.microsoft.com/office/drawing/2014/main" id="{A5297663-788D-4612-AD5B-5BB11E65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5499" y="690851"/>
            <a:ext cx="2995535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jouet, poupée&#10;&#10;Description générée automatiquement">
            <a:extLst>
              <a:ext uri="{FF2B5EF4-FFF2-40B4-BE49-F238E27FC236}">
                <a16:creationId xmlns:a16="http://schemas.microsoft.com/office/drawing/2014/main" id="{8E13E770-74F4-4D86-9F21-151422B40F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71" t="18743"/>
          <a:stretch/>
        </p:blipFill>
        <p:spPr bwMode="auto">
          <a:xfrm>
            <a:off x="4556817" y="1004553"/>
            <a:ext cx="1872897" cy="295718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A78063-45F5-461A-A364-3F55C493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  <p:grpSp>
        <p:nvGrpSpPr>
          <p:cNvPr id="1036" name="Group 86">
            <a:extLst>
              <a:ext uri="{FF2B5EF4-FFF2-40B4-BE49-F238E27FC236}">
                <a16:creationId xmlns:a16="http://schemas.microsoft.com/office/drawing/2014/main" id="{EF324E1F-DAC3-43B5-944C-6D74CCA0A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E5E1E0D-50D6-46D6-A32E-B3810926B6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42E947C-94B9-403C-B7D6-5EA4D0FA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8BE7905-047B-4FB0-9831-CD668AABD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8376464-DAC4-4C40-AF2D-BBF41DCA4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A255588-7F24-4FDC-9D1B-94A054291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7" name="Snip Diagonal Corner Rectangle 31">
            <a:extLst>
              <a:ext uri="{FF2B5EF4-FFF2-40B4-BE49-F238E27FC236}">
                <a16:creationId xmlns:a16="http://schemas.microsoft.com/office/drawing/2014/main" id="{2CA64412-2AB6-4391-A38D-E4C8F587B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96780" y="690851"/>
            <a:ext cx="2995535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4165CD49-80C6-4F97-BC90-ED9070BBDB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5725" r="-300" b="34887"/>
          <a:stretch/>
        </p:blipFill>
        <p:spPr bwMode="auto">
          <a:xfrm rot="16200000">
            <a:off x="7563881" y="1313090"/>
            <a:ext cx="2461330" cy="234010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5202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1970C4-C754-4BC2-9A1B-88E4AC7F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/>
              <a:t>Premier niveau de test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ADA9CEAC-13DC-474D-BA1D-FBF82DD8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55" y="2439821"/>
            <a:ext cx="10208837" cy="2216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499041-3173-45EC-A2B6-DDEC6F75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BD7E6-5973-4212-B05D-167E067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>
                <a:latin typeface="Arial"/>
                <a:cs typeface="Arial"/>
              </a:rPr>
              <a:t>Les animations </a:t>
            </a:r>
            <a:endParaRPr lang="fr-FR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3B0505-5D65-4E3B-9CE9-FCA93FC6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368D110-08EE-4F00-9411-942A19E60A95}"/>
              </a:ext>
            </a:extLst>
          </p:cNvPr>
          <p:cNvGrpSpPr/>
          <p:nvPr/>
        </p:nvGrpSpPr>
        <p:grpSpPr>
          <a:xfrm>
            <a:off x="447309" y="2000153"/>
            <a:ext cx="6962059" cy="3736806"/>
            <a:chOff x="0" y="0"/>
            <a:chExt cx="5248275" cy="2817588"/>
          </a:xfrm>
        </p:grpSpPr>
        <p:sp>
          <p:nvSpPr>
            <p:cNvPr id="5" name="Zone de texte 693">
              <a:extLst>
                <a:ext uri="{FF2B5EF4-FFF2-40B4-BE49-F238E27FC236}">
                  <a16:creationId xmlns:a16="http://schemas.microsoft.com/office/drawing/2014/main" id="{F49DEA3D-F009-4E38-A6AA-894BF7757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1" y="2562315"/>
              <a:ext cx="3681730" cy="255273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Images servant à l’animation du sceptre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C374332-9038-4A64-B38B-AE1D886A0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50" b="14107"/>
            <a:stretch/>
          </p:blipFill>
          <p:spPr bwMode="auto">
            <a:xfrm>
              <a:off x="0" y="0"/>
              <a:ext cx="5248275" cy="26098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8784EB55-6524-46F2-8FF1-D18995A1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252" y="1142999"/>
            <a:ext cx="12192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83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3A6651-A61A-43E1-8A08-7A36F614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CB1356F-1E4A-4792-9F41-60225B6F07B8}"/>
              </a:ext>
            </a:extLst>
          </p:cNvPr>
          <p:cNvGrpSpPr/>
          <p:nvPr/>
        </p:nvGrpSpPr>
        <p:grpSpPr>
          <a:xfrm>
            <a:off x="442742" y="996168"/>
            <a:ext cx="10996692" cy="3265302"/>
            <a:chOff x="0" y="0"/>
            <a:chExt cx="5400675" cy="1604647"/>
          </a:xfrm>
        </p:grpSpPr>
        <p:sp>
          <p:nvSpPr>
            <p:cNvPr id="6" name="Zone de texte 2">
              <a:extLst>
                <a:ext uri="{FF2B5EF4-FFF2-40B4-BE49-F238E27FC236}">
                  <a16:creationId xmlns:a16="http://schemas.microsoft.com/office/drawing/2014/main" id="{991762BB-6624-4909-BFF0-DFAC5ADCA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6275" y="1438274"/>
              <a:ext cx="3795395" cy="166373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Les 101 images composant les animations de perte de vie</a:t>
              </a:r>
              <a:endParaRPr lang="fr-FR" sz="16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1ED1F30-C3A1-4D5F-B64C-7E9361CCA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400675" cy="1285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0B07B472-DC85-41FD-A8CA-FF4EA19A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07" y="4970219"/>
            <a:ext cx="7363920" cy="14727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123577-8223-4F9E-80BE-800418EE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07" y="4970220"/>
            <a:ext cx="7363934" cy="14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77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D429C-462E-4142-B288-6E919C0E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F2DE714-A71F-4E20-8347-931615448A43}"/>
              </a:ext>
            </a:extLst>
          </p:cNvPr>
          <p:cNvGrpSpPr/>
          <p:nvPr/>
        </p:nvGrpSpPr>
        <p:grpSpPr>
          <a:xfrm>
            <a:off x="694837" y="1139702"/>
            <a:ext cx="10631984" cy="1718419"/>
            <a:chOff x="0" y="0"/>
            <a:chExt cx="5391785" cy="871460"/>
          </a:xfrm>
        </p:grpSpPr>
        <p:sp>
          <p:nvSpPr>
            <p:cNvPr id="6" name="Zone de texte 2">
              <a:extLst>
                <a:ext uri="{FF2B5EF4-FFF2-40B4-BE49-F238E27FC236}">
                  <a16:creationId xmlns:a16="http://schemas.microsoft.com/office/drawing/2014/main" id="{F3FD1530-7A26-43B7-BDBC-776CA0AF4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513" y="699770"/>
              <a:ext cx="3681730" cy="171690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rot="0" vert="horz" wrap="square" lIns="91440" tIns="45720" rIns="91440" bIns="45720" anchor="t" anchorCtr="0" upright="1">
              <a:spAutoFit/>
            </a:bodyPr>
            <a:lstStyle/>
            <a:p>
              <a:pPr indent="226695" algn="just">
                <a:spcAft>
                  <a:spcPts val="0"/>
                </a:spcAft>
              </a:pPr>
              <a:r>
                <a:rPr lang="fr-FR" sz="1600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Les images composant l’animation « aller » d’une pièce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C8888A76-4518-46DC-A9A4-A6CE744BE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91785" cy="756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6315FDF-7143-4AFE-9817-D50B1AC2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147" y="3361005"/>
            <a:ext cx="2658794" cy="2658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123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118926B-49B6-4A64-BA84-913E51FB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899" y="0"/>
            <a:ext cx="7315199" cy="1034282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595621-DBB4-4641-96E4-673ECA15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04CC0B9-371E-42B5-AF1D-9DDB9D59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315200" cy="103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4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12A3991-3478-4435-95A3-354ECAE5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E6788A-BED4-456E-B071-EDCDE422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tx1">
                    <a:lumMod val="65000"/>
                  </a:schemeClr>
                </a:solidFill>
              </a:rPr>
              <a:pPr/>
              <a:t>18</a:t>
            </a:fld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92926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C4F2-B127-4851-AA7A-C65A344D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19890"/>
            <a:ext cx="8534400" cy="1507067"/>
          </a:xfrm>
        </p:spPr>
        <p:txBody>
          <a:bodyPr/>
          <a:lstStyle/>
          <a:p>
            <a:r>
              <a:rPr lang="fr-FR"/>
              <a:t>Ambiance Sonores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8CC63A-9F22-4986-81F2-282E1E1A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6EF6A6-500A-4A91-A2E1-F0C47DD2B807}"/>
              </a:ext>
            </a:extLst>
          </p:cNvPr>
          <p:cNvSpPr txBox="1"/>
          <p:nvPr/>
        </p:nvSpPr>
        <p:spPr>
          <a:xfrm>
            <a:off x="2043338" y="4635108"/>
            <a:ext cx="58388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/>
              <a:t>Bruit de pas dans du gravier</a:t>
            </a:r>
          </a:p>
        </p:txBody>
      </p:sp>
      <p:pic>
        <p:nvPicPr>
          <p:cNvPr id="13" name="Tape-table 1">
            <a:hlinkClick r:id="" action="ppaction://media"/>
            <a:extLst>
              <a:ext uri="{FF2B5EF4-FFF2-40B4-BE49-F238E27FC236}">
                <a16:creationId xmlns:a16="http://schemas.microsoft.com/office/drawing/2014/main" id="{3365092D-38D5-43BC-8FAD-2D59076B54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5884" y="2719790"/>
            <a:ext cx="1335314" cy="133531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AAD554D-F3DB-4F30-BE89-EFFCDB063BD8}"/>
              </a:ext>
            </a:extLst>
          </p:cNvPr>
          <p:cNvSpPr txBox="1"/>
          <p:nvPr/>
        </p:nvSpPr>
        <p:spPr>
          <a:xfrm>
            <a:off x="2043338" y="3066114"/>
            <a:ext cx="6691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Bruit de l’attaque du joueur</a:t>
            </a:r>
          </a:p>
        </p:txBody>
      </p:sp>
      <p:pic>
        <p:nvPicPr>
          <p:cNvPr id="3" name="gravier présentation">
            <a:hlinkClick r:id="" action="ppaction://media"/>
            <a:extLst>
              <a:ext uri="{FF2B5EF4-FFF2-40B4-BE49-F238E27FC236}">
                <a16:creationId xmlns:a16="http://schemas.microsoft.com/office/drawing/2014/main" id="{D7673682-4FD6-469C-B338-FF81CCD714B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024" y="4288784"/>
            <a:ext cx="1335314" cy="13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10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7E127-3499-4A96-A8DE-D75726CD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err="1"/>
              <a:t>SuperPlatformer</a:t>
            </a:r>
            <a:endParaRPr lang="fr-FR" b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FB439-7536-4C15-8113-B46C8BDF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Jeu de plateformes </a:t>
            </a:r>
          </a:p>
          <a:p>
            <a:r>
              <a:rPr lang="fr-FR" dirty="0">
                <a:solidFill>
                  <a:schemeClr val="bg1"/>
                </a:solidFill>
              </a:rPr>
              <a:t>2D</a:t>
            </a:r>
          </a:p>
          <a:p>
            <a:r>
              <a:rPr lang="fr-FR" dirty="0">
                <a:solidFill>
                  <a:schemeClr val="bg1"/>
                </a:solidFill>
              </a:rPr>
              <a:t>Plusieurs décors</a:t>
            </a:r>
          </a:p>
          <a:p>
            <a:r>
              <a:rPr lang="fr-FR" dirty="0">
                <a:solidFill>
                  <a:schemeClr val="bg1"/>
                </a:solidFill>
              </a:rPr>
              <a:t>Pour tout public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D86EE6-FDE1-4EA7-9BEC-F85257A5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DEA250-FC1B-4024-9187-491CB6C1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56" y="1754433"/>
            <a:ext cx="6698265" cy="3349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19C3C86C-DC49-4279-87F6-8119A07AB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845422"/>
              </p:ext>
            </p:extLst>
          </p:nvPr>
        </p:nvGraphicFramePr>
        <p:xfrm>
          <a:off x="509450" y="7605957"/>
          <a:ext cx="10987076" cy="360813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4423">
                  <a:extLst>
                    <a:ext uri="{9D8B030D-6E8A-4147-A177-3AD203B41FA5}">
                      <a16:colId xmlns:a16="http://schemas.microsoft.com/office/drawing/2014/main" val="3717903098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4192776932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3782424276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2714045587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2405365769"/>
                    </a:ext>
                  </a:extLst>
                </a:gridCol>
                <a:gridCol w="1230359">
                  <a:extLst>
                    <a:ext uri="{9D8B030D-6E8A-4147-A177-3AD203B41FA5}">
                      <a16:colId xmlns:a16="http://schemas.microsoft.com/office/drawing/2014/main" val="2356952908"/>
                    </a:ext>
                  </a:extLst>
                </a:gridCol>
                <a:gridCol w="2300958">
                  <a:extLst>
                    <a:ext uri="{9D8B030D-6E8A-4147-A177-3AD203B41FA5}">
                      <a16:colId xmlns:a16="http://schemas.microsoft.com/office/drawing/2014/main" val="2277182602"/>
                    </a:ext>
                  </a:extLst>
                </a:gridCol>
              </a:tblGrid>
              <a:tr h="49611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Tâches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Première soutenance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Avancement actuel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Soutenance finale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356423651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Commandes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80%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7663695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Mécaniques du jeu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40%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75%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716623717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Animations des modèles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1%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065256870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Scénario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80%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815527106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Intelligences artificielles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20%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03941111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Graphismes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557107986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Sons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40%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980031687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Site internet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95488328"/>
                  </a:ext>
                </a:extLst>
              </a:tr>
              <a:tr h="378779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Installateur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8414781"/>
                  </a:ext>
                </a:extLst>
              </a:tr>
              <a:tr h="363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Dans les temps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En avance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b="1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En retard 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31231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5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DE67D-D5C9-4E31-9183-1BDA6A913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Musiques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AED562-F2A5-48BE-A8E9-5A56BF15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Approaching</a:t>
            </a:r>
            <a:r>
              <a:rPr lang="fr-FR"/>
              <a:t> Nirvana 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  <a:p>
            <a:endParaRPr lang="fr-FR"/>
          </a:p>
          <a:p>
            <a:r>
              <a:rPr lang="fr-FR"/>
              <a:t>Derek &amp; Brandon </a:t>
            </a:r>
            <a:r>
              <a:rPr lang="fr-FR" err="1"/>
              <a:t>Fiechter</a:t>
            </a:r>
            <a:endParaRPr lang="fr-FR"/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1E8D0E-481E-4139-9756-8667F1C8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Approaching Nirvana - Lullaby of Creation">
            <a:hlinkClick r:id="" action="ppaction://media"/>
            <a:extLst>
              <a:ext uri="{FF2B5EF4-FFF2-40B4-BE49-F238E27FC236}">
                <a16:creationId xmlns:a16="http://schemas.microsoft.com/office/drawing/2014/main" id="{E920C3B4-A797-4ACD-991B-DCF50BC5B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737" y="2850272"/>
            <a:ext cx="1074250" cy="10742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9D55EA-E53E-4C9D-A52C-9550972E2ED6}"/>
              </a:ext>
            </a:extLst>
          </p:cNvPr>
          <p:cNvSpPr txBox="1"/>
          <p:nvPr/>
        </p:nvSpPr>
        <p:spPr>
          <a:xfrm>
            <a:off x="1758461" y="3202731"/>
            <a:ext cx="506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Lullaby</a:t>
            </a:r>
            <a:r>
              <a:rPr lang="fr-FR"/>
              <a:t> of </a:t>
            </a:r>
            <a:r>
              <a:rPr lang="fr-FR" err="1"/>
              <a:t>Creation</a:t>
            </a:r>
            <a:endParaRPr lang="fr-FR"/>
          </a:p>
        </p:txBody>
      </p:sp>
      <p:pic>
        <p:nvPicPr>
          <p:cNvPr id="7" name="Ambient Space Music - Jupiter">
            <a:hlinkClick r:id="" action="ppaction://media"/>
            <a:extLst>
              <a:ext uri="{FF2B5EF4-FFF2-40B4-BE49-F238E27FC236}">
                <a16:creationId xmlns:a16="http://schemas.microsoft.com/office/drawing/2014/main" id="{07DE89B4-1089-4039-86E2-A3EFCBB3DA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1738" y="4662524"/>
            <a:ext cx="1074249" cy="10742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ED27B5D-E9A2-4F78-A5B8-D6F7DE1C2A8B}"/>
              </a:ext>
            </a:extLst>
          </p:cNvPr>
          <p:cNvSpPr txBox="1"/>
          <p:nvPr/>
        </p:nvSpPr>
        <p:spPr>
          <a:xfrm>
            <a:off x="1758461" y="5014982"/>
            <a:ext cx="308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Jupiter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5604257-80A9-4A6E-AAF0-A364C1C9C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713972" y="1751129"/>
            <a:ext cx="5724184" cy="32198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FF2CC3-B278-4AA0-8ED8-4B98147674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78" t="12907" r="9018" b="7092"/>
          <a:stretch/>
        </p:blipFill>
        <p:spPr>
          <a:xfrm>
            <a:off x="13118539" y="1790191"/>
            <a:ext cx="5808892" cy="3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6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303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L’interface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4F0F5D-0886-49EC-AFB8-34A88A09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8" y="1751129"/>
            <a:ext cx="5724184" cy="32198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8E4C04-7C47-48C3-9028-D53591CFD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78" t="12907" r="9018" b="7092"/>
          <a:stretch/>
        </p:blipFill>
        <p:spPr>
          <a:xfrm>
            <a:off x="6180710" y="1790191"/>
            <a:ext cx="5808892" cy="31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3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L’interface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282B48-472C-4021-88F9-C908B3025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97" t="13050" r="8803" b="7093"/>
          <a:stretch/>
        </p:blipFill>
        <p:spPr>
          <a:xfrm>
            <a:off x="1940730" y="1166507"/>
            <a:ext cx="8310540" cy="45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Site Internet – Etat Précédent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EC36C62-11C6-4D49-9F3D-171142C8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32" y="1313716"/>
            <a:ext cx="4682154" cy="460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49AF09-2651-4F15-87E1-D2F98A53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894" y="1313716"/>
            <a:ext cx="4682154" cy="460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14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Site Internet – Page Principale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CDC3EB2-4FE6-4D4C-B87C-3677A62D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51" y="1456981"/>
            <a:ext cx="6636033" cy="418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8EA049-DED7-430B-BA76-B1D1052F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7" y="1456981"/>
            <a:ext cx="4249246" cy="418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DF8998B-34EB-4CDD-B6A8-530A1058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668" y="1456980"/>
            <a:ext cx="6684398" cy="418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BB8AB7-3F76-433A-A093-E0E677746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89103" y="1456981"/>
            <a:ext cx="4249246" cy="418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5E7F911-9794-4845-886C-5DC30BB9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668" y="1220586"/>
            <a:ext cx="4682154" cy="460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323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Site Internet – Téléchargements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CDC3EB2-4FE6-4D4C-B87C-3677A62D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51" y="1456981"/>
            <a:ext cx="6636033" cy="418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28EA049-DED7-430B-BA76-B1D1052F6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47" y="1456981"/>
            <a:ext cx="4249246" cy="418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77110D1-7F0E-4CB8-9029-2AB7677B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851" y="1456980"/>
            <a:ext cx="6684398" cy="418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37D4520-14FD-428E-8BCD-9E51D086B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47" y="1456981"/>
            <a:ext cx="4249246" cy="418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859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Site Internet – Médias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5C65BF7-04E6-4597-BE2E-50D5EF2D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85" y="1652044"/>
            <a:ext cx="6596886" cy="4125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427259C-140D-4B98-8278-FF16C53D4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001" y="1456981"/>
            <a:ext cx="6636033" cy="418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D67178-FA7A-4457-A7CC-265E8CFEA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62678" y="1456981"/>
            <a:ext cx="4249246" cy="418043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44E8124-3546-4437-8360-5D10DA6D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001" y="1456980"/>
            <a:ext cx="6684398" cy="418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97BD09-70EF-4D8B-93E2-24D937CB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62678" y="1456981"/>
            <a:ext cx="4249246" cy="418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811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AD35A-6221-4A27-9021-5C96D258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fr-FR" sz="700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51E6DA-8B02-4945-8D30-73B026A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836C75F-6024-454A-B7DD-F2B63D9E1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258655"/>
              </p:ext>
            </p:extLst>
          </p:nvPr>
        </p:nvGraphicFramePr>
        <p:xfrm>
          <a:off x="1663177" y="8380204"/>
          <a:ext cx="8865645" cy="2226456"/>
        </p:xfrm>
        <a:graphic>
          <a:graphicData uri="http://schemas.openxmlformats.org/drawingml/2006/table">
            <a:tbl>
              <a:tblPr firstRow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55215">
                  <a:extLst>
                    <a:ext uri="{9D8B030D-6E8A-4147-A177-3AD203B41FA5}">
                      <a16:colId xmlns:a16="http://schemas.microsoft.com/office/drawing/2014/main" val="4259308864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4037516808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335539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En retard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Dans les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En avance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01987"/>
                  </a:ext>
                </a:extLst>
              </a:tr>
              <a:tr h="165669">
                <a:tc>
                  <a:txBody>
                    <a:bodyPr/>
                    <a:lstStyle/>
                    <a:p>
                      <a:r>
                        <a:rPr lang="fr-FR"/>
                        <a:t>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Intelligence Artificielle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5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Mécaniques de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Site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3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Graphismes/animations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45"/>
                  </a:ext>
                </a:extLst>
              </a:tr>
              <a:tr h="37733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Bandes sonores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9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56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18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F1001-11BB-477A-9E96-296C7AFB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Rappel sur l’état actuel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F70519E-8B49-4C49-A129-725D84A9E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756116"/>
              </p:ext>
            </p:extLst>
          </p:nvPr>
        </p:nvGraphicFramePr>
        <p:xfrm>
          <a:off x="1663177" y="2313232"/>
          <a:ext cx="8865645" cy="2226456"/>
        </p:xfrm>
        <a:graphic>
          <a:graphicData uri="http://schemas.openxmlformats.org/drawingml/2006/table">
            <a:tbl>
              <a:tblPr firstRow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55215">
                  <a:extLst>
                    <a:ext uri="{9D8B030D-6E8A-4147-A177-3AD203B41FA5}">
                      <a16:colId xmlns:a16="http://schemas.microsoft.com/office/drawing/2014/main" val="4259308864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4037516808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335539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En retard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Dans les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En avance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01987"/>
                  </a:ext>
                </a:extLst>
              </a:tr>
              <a:tr h="165669">
                <a:tc>
                  <a:txBody>
                    <a:bodyPr/>
                    <a:lstStyle/>
                    <a:p>
                      <a:r>
                        <a:rPr lang="fr-FR"/>
                        <a:t>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Intelligence Artificielle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5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Mécaniques de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Site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3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Graphismes/animations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45"/>
                  </a:ext>
                </a:extLst>
              </a:tr>
              <a:tr h="37733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Bandes sonores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9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569036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35A4629-F121-468D-A1D2-AF71650C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248FAC8-2CC6-4639-824C-BC02AB4B6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57211"/>
              </p:ext>
            </p:extLst>
          </p:nvPr>
        </p:nvGraphicFramePr>
        <p:xfrm>
          <a:off x="509450" y="1934433"/>
          <a:ext cx="10987076" cy="360813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4423">
                  <a:extLst>
                    <a:ext uri="{9D8B030D-6E8A-4147-A177-3AD203B41FA5}">
                      <a16:colId xmlns:a16="http://schemas.microsoft.com/office/drawing/2014/main" val="3717903098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4192776932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3782424276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2714045587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2405365769"/>
                    </a:ext>
                  </a:extLst>
                </a:gridCol>
                <a:gridCol w="1230359">
                  <a:extLst>
                    <a:ext uri="{9D8B030D-6E8A-4147-A177-3AD203B41FA5}">
                      <a16:colId xmlns:a16="http://schemas.microsoft.com/office/drawing/2014/main" val="2356952908"/>
                    </a:ext>
                  </a:extLst>
                </a:gridCol>
                <a:gridCol w="2300958">
                  <a:extLst>
                    <a:ext uri="{9D8B030D-6E8A-4147-A177-3AD203B41FA5}">
                      <a16:colId xmlns:a16="http://schemas.microsoft.com/office/drawing/2014/main" val="2277182602"/>
                    </a:ext>
                  </a:extLst>
                </a:gridCol>
              </a:tblGrid>
              <a:tr h="49611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Tâches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Première soutenance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Avancement actuel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Soutenance finale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356423651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Commandes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80%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7663695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Mécaniques du jeu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40%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75%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716623717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Animations des modèles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1%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065256870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Scénario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80%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815527106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Intelligences artificielles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20%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03941111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Graphismes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557107986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Sons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40%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980031687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Site internet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95488328"/>
                  </a:ext>
                </a:extLst>
              </a:tr>
              <a:tr h="378779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Installateur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8414781"/>
                  </a:ext>
                </a:extLst>
              </a:tr>
              <a:tr h="363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Dans les temps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En avance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b="1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En retard 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312312537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AF0B727D-5228-4D64-8044-E380BBB1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54" y="427366"/>
            <a:ext cx="8534400" cy="1507067"/>
          </a:xfrm>
        </p:spPr>
        <p:txBody>
          <a:bodyPr/>
          <a:lstStyle/>
          <a:p>
            <a:r>
              <a:rPr lang="fr-FR" b="1"/>
              <a:t>Planning de réalisation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0E9736-A1D4-45F3-89B0-ECD242DB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379D0AF9-6ACE-4A82-84F4-B45235C14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37545"/>
              </p:ext>
            </p:extLst>
          </p:nvPr>
        </p:nvGraphicFramePr>
        <p:xfrm>
          <a:off x="2025535" y="7564967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Tâches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Commandes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Mécaniques de jeu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Animations des modèles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Scénario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Intelligences artificielles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Graphismes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Bandes sonores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Interface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Site Internet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Installateur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99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1CD33-FC1C-4915-ADB3-F9BD8072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/>
              <a:t>Répartition des tâches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CF28EB3-8CBF-4ECF-B5CF-4799C5A3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84168"/>
              </p:ext>
            </p:extLst>
          </p:nvPr>
        </p:nvGraphicFramePr>
        <p:xfrm>
          <a:off x="2025535" y="2192867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Tâches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Commandes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Mécaniques de jeu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Animations des modèles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Scénario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Intelligences artificielles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Graphismes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Bandes sonores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Interface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Site Internet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Installateur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20498B-CA38-4AB4-A5DF-66F41741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69091907-D04A-4978-9742-ECD7D24D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645313" y="2192867"/>
            <a:ext cx="4666791" cy="2204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B009C9-2D0A-48A6-BC66-30FF99686CA3}"/>
              </a:ext>
            </a:extLst>
          </p:cNvPr>
          <p:cNvSpPr/>
          <p:nvPr/>
        </p:nvSpPr>
        <p:spPr>
          <a:xfrm>
            <a:off x="13689766" y="1030728"/>
            <a:ext cx="3035030" cy="49243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44DBC6-514C-4844-A1B5-A6FFB2AD5E8B}"/>
              </a:ext>
            </a:extLst>
          </p:cNvPr>
          <p:cNvSpPr/>
          <p:nvPr/>
        </p:nvSpPr>
        <p:spPr>
          <a:xfrm>
            <a:off x="13689657" y="2884602"/>
            <a:ext cx="3035030" cy="30705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2B141E1-6331-420B-8D2A-454DF425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766" y="1054720"/>
            <a:ext cx="3034921" cy="4965079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57B1FBB7-D0AF-4464-BCA4-9EFD51137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50410"/>
              </p:ext>
            </p:extLst>
          </p:nvPr>
        </p:nvGraphicFramePr>
        <p:xfrm>
          <a:off x="509450" y="-4495395"/>
          <a:ext cx="10987076" cy="360813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24423">
                  <a:extLst>
                    <a:ext uri="{9D8B030D-6E8A-4147-A177-3AD203B41FA5}">
                      <a16:colId xmlns:a16="http://schemas.microsoft.com/office/drawing/2014/main" val="3717903098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4192776932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3782424276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2714045587"/>
                    </a:ext>
                  </a:extLst>
                </a:gridCol>
                <a:gridCol w="1482834">
                  <a:extLst>
                    <a:ext uri="{9D8B030D-6E8A-4147-A177-3AD203B41FA5}">
                      <a16:colId xmlns:a16="http://schemas.microsoft.com/office/drawing/2014/main" val="2405365769"/>
                    </a:ext>
                  </a:extLst>
                </a:gridCol>
                <a:gridCol w="1230359">
                  <a:extLst>
                    <a:ext uri="{9D8B030D-6E8A-4147-A177-3AD203B41FA5}">
                      <a16:colId xmlns:a16="http://schemas.microsoft.com/office/drawing/2014/main" val="2356952908"/>
                    </a:ext>
                  </a:extLst>
                </a:gridCol>
                <a:gridCol w="2300958">
                  <a:extLst>
                    <a:ext uri="{9D8B030D-6E8A-4147-A177-3AD203B41FA5}">
                      <a16:colId xmlns:a16="http://schemas.microsoft.com/office/drawing/2014/main" val="2277182602"/>
                    </a:ext>
                  </a:extLst>
                </a:gridCol>
              </a:tblGrid>
              <a:tr h="49611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Tâches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Première soutenance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Avancement actuel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Soutenance finale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356423651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Commandes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60%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80%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7663695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Mécaniques du jeu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40%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75%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716623717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Animations des modèles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1%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065256870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Scénario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50%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80%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815527106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Intelligences artificielles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20%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03941111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Graphismes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557107986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Sons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40%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980031687"/>
                  </a:ext>
                </a:extLst>
              </a:tr>
              <a:tr h="2806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Site internet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10%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50%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95488328"/>
                  </a:ext>
                </a:extLst>
              </a:tr>
              <a:tr h="378779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Installateur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0">
                          <a:solidFill>
                            <a:schemeClr val="bg1"/>
                          </a:solidFill>
                          <a:effectLst/>
                        </a:rPr>
                        <a:t>0%</a:t>
                      </a:r>
                      <a:endParaRPr lang="fr-FR" sz="19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900" b="1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0%</a:t>
                      </a: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8414781"/>
                  </a:ext>
                </a:extLst>
              </a:tr>
              <a:tr h="3639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Dans les temps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En avance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b="1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En retard 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31231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52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1F2F4-5187-4736-9CB2-020CCAD7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36500"/>
            <a:ext cx="8534400" cy="1507067"/>
          </a:xfrm>
        </p:spPr>
        <p:txBody>
          <a:bodyPr/>
          <a:lstStyle/>
          <a:p>
            <a:r>
              <a:rPr lang="fr-FR" b="1"/>
              <a:t>Les commandes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6939B-A729-4EF4-AF33-D78DB37E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CB51846-9E1C-41F9-8908-802CDE5F4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908" y="2215300"/>
            <a:ext cx="4666791" cy="2204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C201E7-3840-4B80-8ECE-6B5839F99DDA}"/>
              </a:ext>
            </a:extLst>
          </p:cNvPr>
          <p:cNvSpPr/>
          <p:nvPr/>
        </p:nvSpPr>
        <p:spPr>
          <a:xfrm>
            <a:off x="7022266" y="1030728"/>
            <a:ext cx="3035030" cy="49243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00320-9150-43E7-86AC-2986D93F38C2}"/>
              </a:ext>
            </a:extLst>
          </p:cNvPr>
          <p:cNvSpPr/>
          <p:nvPr/>
        </p:nvSpPr>
        <p:spPr>
          <a:xfrm>
            <a:off x="7022157" y="2884602"/>
            <a:ext cx="3035030" cy="30705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2B92C6-A1BB-42FC-8972-A02F252E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266" y="1054720"/>
            <a:ext cx="3034921" cy="4965079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D62C0EAA-A9C9-4AF6-86F9-61B623975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70737"/>
              </p:ext>
            </p:extLst>
          </p:nvPr>
        </p:nvGraphicFramePr>
        <p:xfrm>
          <a:off x="2025535" y="-4075789"/>
          <a:ext cx="8140930" cy="30240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127000" dist="1143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Tâches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Commandes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Mécaniques de jeu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Animations des modèles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Scénario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Intelligences artificielles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Graphismes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Bandes sonores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Interface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Site Internet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Installateur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7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51F2F4-5187-4736-9CB2-020CCAD7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36500"/>
            <a:ext cx="8534400" cy="1507067"/>
          </a:xfrm>
        </p:spPr>
        <p:txBody>
          <a:bodyPr/>
          <a:lstStyle/>
          <a:p>
            <a:r>
              <a:rPr lang="fr-FR" b="1"/>
              <a:t>Les commandes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6939B-A729-4EF4-AF33-D78DB37E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1CB51846-9E1C-41F9-8908-802CDE5F4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" r="-1"/>
          <a:stretch/>
        </p:blipFill>
        <p:spPr>
          <a:xfrm>
            <a:off x="714375" y="2215300"/>
            <a:ext cx="4643324" cy="2204558"/>
          </a:xfrm>
          <a:prstGeom prst="roundRect">
            <a:avLst>
              <a:gd name="adj" fmla="val 5002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C201E7-3840-4B80-8ECE-6B5839F99DDA}"/>
              </a:ext>
            </a:extLst>
          </p:cNvPr>
          <p:cNvSpPr/>
          <p:nvPr/>
        </p:nvSpPr>
        <p:spPr>
          <a:xfrm>
            <a:off x="7022266" y="1030728"/>
            <a:ext cx="3035030" cy="492438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800320-9150-43E7-86AC-2986D93F38C2}"/>
              </a:ext>
            </a:extLst>
          </p:cNvPr>
          <p:cNvSpPr/>
          <p:nvPr/>
        </p:nvSpPr>
        <p:spPr>
          <a:xfrm>
            <a:off x="7022158" y="2884602"/>
            <a:ext cx="3035030" cy="30705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2B92C6-A1BB-42FC-8972-A02F252E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267" y="1054720"/>
            <a:ext cx="3034921" cy="4965079"/>
          </a:xfrm>
          <a:prstGeom prst="rect">
            <a:avLst/>
          </a:prstGeom>
        </p:spPr>
      </p:pic>
      <p:pic>
        <p:nvPicPr>
          <p:cNvPr id="9" name="Espace réservé du contenu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3BAFBE1-F8EF-4522-932E-DEA441958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6" t="-409" r="-500" b="-378"/>
          <a:stretch/>
        </p:blipFill>
        <p:spPr>
          <a:xfrm>
            <a:off x="3338945" y="8275569"/>
            <a:ext cx="5514109" cy="471047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750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>
                <a:solidFill>
                  <a:prstClr val="white"/>
                </a:solidFill>
              </a:rPr>
              <a:t>Mécaniques de jeu</a:t>
            </a:r>
            <a:br>
              <a:rPr lang="fr-FR" b="1">
                <a:solidFill>
                  <a:prstClr val="white"/>
                </a:solidFill>
              </a:rPr>
            </a:br>
            <a:r>
              <a:rPr lang="fr-FR" b="1">
                <a:solidFill>
                  <a:prstClr val="white"/>
                </a:solidFill>
              </a:rPr>
              <a:t>	</a:t>
            </a:r>
            <a:r>
              <a:rPr lang="fr-FR" sz="1800" b="1">
                <a:solidFill>
                  <a:prstClr val="white"/>
                </a:solidFill>
              </a:rPr>
              <a:t>Classe « Stats »</a:t>
            </a:r>
            <a:endParaRPr lang="fr-FR" b="1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9E827B-05D9-44B7-9935-2B183AFF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Espace réservé du contenu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9FF41D41-D460-45D7-A9E8-89D9F02626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76" t="-409" r="-500" b="-378"/>
          <a:stretch/>
        </p:blipFill>
        <p:spPr>
          <a:xfrm>
            <a:off x="3338945" y="1779519"/>
            <a:ext cx="5514109" cy="471047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Unity 2018.3.12f1 Personal - LevelAurelien.unity - SuperPlatformer - PC, Mac &amp; Linux Standalone_ _DX11_ 24_04_2019 12_04_09">
            <a:hlinkClick r:id="" action="ppaction://media"/>
            <a:extLst>
              <a:ext uri="{FF2B5EF4-FFF2-40B4-BE49-F238E27FC236}">
                <a16:creationId xmlns:a16="http://schemas.microsoft.com/office/drawing/2014/main" id="{52CEF7D9-B073-49F9-93E2-20C4DA54AA5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670"/>
                </p14:media>
              </p:ext>
            </p:extLst>
          </p:nvPr>
        </p:nvPicPr>
        <p:blipFill rotWithShape="1">
          <a:blip r:embed="rId6"/>
          <a:srcRect l="2170" t="10390" r="2963" b="4086"/>
          <a:stretch>
            <a:fillRect/>
          </a:stretch>
        </p:blipFill>
        <p:spPr>
          <a:xfrm>
            <a:off x="1946821" y="7583708"/>
            <a:ext cx="7323465" cy="3979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21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Mécaniques de jeu</a:t>
            </a:r>
            <a:br>
              <a:rPr lang="fr-FR" b="1"/>
            </a:br>
            <a:r>
              <a:rPr lang="fr-FR" b="1"/>
              <a:t>	</a:t>
            </a:r>
            <a:r>
              <a:rPr lang="fr-FR" sz="1800" b="1"/>
              <a:t>Mort du joueur</a:t>
            </a:r>
            <a:endParaRPr lang="fr-FR" b="1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Unity 2018.3.12f1 Personal - LevelAurelien.unity - SuperPlatformer - PC, Mac &amp; Linux Standalone_ _DX11_ 24_04_2019 12_04_09">
            <a:hlinkClick r:id="" action="ppaction://media"/>
            <a:extLst>
              <a:ext uri="{FF2B5EF4-FFF2-40B4-BE49-F238E27FC236}">
                <a16:creationId xmlns:a16="http://schemas.microsoft.com/office/drawing/2014/main" id="{19B406D2-D7C8-48BD-BC6E-C57A9A86EC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0" t="10390" r="2963" b="4086"/>
          <a:stretch/>
        </p:blipFill>
        <p:spPr>
          <a:xfrm>
            <a:off x="1946821" y="2192868"/>
            <a:ext cx="7323465" cy="3979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10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88FC9-A4D6-4037-83C5-993D9645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4" y="318520"/>
            <a:ext cx="8534400" cy="1189794"/>
          </a:xfrm>
        </p:spPr>
        <p:txBody>
          <a:bodyPr/>
          <a:lstStyle/>
          <a:p>
            <a:r>
              <a:rPr lang="fr-FR" b="1"/>
              <a:t>Intelligence artificielle</a:t>
            </a:r>
          </a:p>
        </p:txBody>
      </p:sp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299B35F2-9AFF-42D0-9542-FB20D99F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SupDummyAI">
            <a:hlinkClick r:id="" action="ppaction://media"/>
            <a:extLst>
              <a:ext uri="{FF2B5EF4-FFF2-40B4-BE49-F238E27FC236}">
                <a16:creationId xmlns:a16="http://schemas.microsoft.com/office/drawing/2014/main" id="{A8AE1839-36E9-40CC-9C95-49B285831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995" t="16549" r="14706" b="17371"/>
          <a:stretch/>
        </p:blipFill>
        <p:spPr>
          <a:xfrm>
            <a:off x="6250111" y="1920756"/>
            <a:ext cx="5648647" cy="3155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SuperPlatformer 14_03_2019 11_15_15_Trim">
            <a:hlinkClick r:id="" action="ppaction://media"/>
            <a:extLst>
              <a:ext uri="{FF2B5EF4-FFF2-40B4-BE49-F238E27FC236}">
                <a16:creationId xmlns:a16="http://schemas.microsoft.com/office/drawing/2014/main" id="{AE93A600-2B46-4DD4-9572-BCACDD3D11D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6"/>
                </p14:media>
              </p:ext>
            </p:extLst>
          </p:nvPr>
        </p:nvPicPr>
        <p:blipFill rotWithShape="1">
          <a:blip r:embed="rId7"/>
          <a:srcRect t="8401" b="7958"/>
          <a:stretch>
            <a:fillRect/>
          </a:stretch>
        </p:blipFill>
        <p:spPr>
          <a:xfrm>
            <a:off x="293242" y="1900845"/>
            <a:ext cx="5736256" cy="3175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373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613</Words>
  <Application>Microsoft Office PowerPoint</Application>
  <PresentationFormat>Grand écran</PresentationFormat>
  <Paragraphs>403</Paragraphs>
  <Slides>28</Slides>
  <Notes>3</Notes>
  <HiddenSlides>0</HiddenSlides>
  <MMClips>8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Wingdings 3</vt:lpstr>
      <vt:lpstr>Secteur</vt:lpstr>
      <vt:lpstr>SuperPlatformer</vt:lpstr>
      <vt:lpstr>SuperPlatformer</vt:lpstr>
      <vt:lpstr>Planning de réalisation</vt:lpstr>
      <vt:lpstr>Répartition des tâches</vt:lpstr>
      <vt:lpstr>Les commandes</vt:lpstr>
      <vt:lpstr>Les commandes</vt:lpstr>
      <vt:lpstr>Mécaniques de jeu  Classe « Stats »</vt:lpstr>
      <vt:lpstr>Mécaniques de jeu  Mort du joueur</vt:lpstr>
      <vt:lpstr>Intelligence artificielle</vt:lpstr>
      <vt:lpstr>Graphismes</vt:lpstr>
      <vt:lpstr>Les Sprites</vt:lpstr>
      <vt:lpstr>Les Personnages</vt:lpstr>
      <vt:lpstr>Premier niveau de test</vt:lpstr>
      <vt:lpstr>Les animations </vt:lpstr>
      <vt:lpstr>Présentation PowerPoint</vt:lpstr>
      <vt:lpstr>Présentation PowerPoint</vt:lpstr>
      <vt:lpstr>Présentation PowerPoint</vt:lpstr>
      <vt:lpstr>Présentation PowerPoint</vt:lpstr>
      <vt:lpstr>Ambiance Sonores </vt:lpstr>
      <vt:lpstr>Musiques</vt:lpstr>
      <vt:lpstr>L’interface</vt:lpstr>
      <vt:lpstr>L’interface</vt:lpstr>
      <vt:lpstr>Site Internet – Etat Précédent</vt:lpstr>
      <vt:lpstr>Site Internet – Page Principale</vt:lpstr>
      <vt:lpstr>Site Internet – Téléchargements</vt:lpstr>
      <vt:lpstr>Site Internet – Médias</vt:lpstr>
      <vt:lpstr>Conclusion</vt:lpstr>
      <vt:lpstr>Rappel sur l’état actuel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SuperPlatformer</dc:title>
  <dc:creator>Aurélien Visentin</dc:creator>
  <cp:lastModifiedBy>Aurélien Visentin</cp:lastModifiedBy>
  <cp:revision>2</cp:revision>
  <dcterms:created xsi:type="dcterms:W3CDTF">2019-03-13T16:44:36Z</dcterms:created>
  <dcterms:modified xsi:type="dcterms:W3CDTF">2019-04-24T14:39:27Z</dcterms:modified>
</cp:coreProperties>
</file>